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Lora"/>
      <p:regular r:id="rId28"/>
      <p:bold r:id="rId29"/>
      <p:italic r:id="rId30"/>
      <p:boldItalic r:id="rId31"/>
    </p:embeddedFont>
    <p:embeddedFont>
      <p:font typeface="Quattrocento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or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boldItalic.fntdata"/><Relationship Id="rId30" Type="http://schemas.openxmlformats.org/officeDocument/2006/relationships/font" Target="fonts/Lora-italic.fntdata"/><Relationship Id="rId11" Type="http://schemas.openxmlformats.org/officeDocument/2006/relationships/slide" Target="slides/slide6.xml"/><Relationship Id="rId33" Type="http://schemas.openxmlformats.org/officeDocument/2006/relationships/font" Target="fonts/QuattrocentoSans-bold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regular.fntdata"/><Relationship Id="rId13" Type="http://schemas.openxmlformats.org/officeDocument/2006/relationships/slide" Target="slides/slide8.xml"/><Relationship Id="rId35" Type="http://schemas.openxmlformats.org/officeDocument/2006/relationships/font" Target="fonts/QuattrocentoSans-boldItalic.fntdata"/><Relationship Id="rId12" Type="http://schemas.openxmlformats.org/officeDocument/2006/relationships/slide" Target="slides/slide7.xml"/><Relationship Id="rId34" Type="http://schemas.openxmlformats.org/officeDocument/2006/relationships/font" Target="fonts/Quattrocento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quest.org/video-index/" TargetMode="External"/><Relationship Id="rId3" Type="http://schemas.openxmlformats.org/officeDocument/2006/relationships/hyperlink" Target="https://statquest.org/video-index/#statistics" TargetMode="External"/><Relationship Id="rId4" Type="http://schemas.openxmlformats.org/officeDocument/2006/relationships/hyperlink" Target="https://statquest.org/video-index/#tests" TargetMode="External"/><Relationship Id="rId5" Type="http://schemas.openxmlformats.org/officeDocument/2006/relationships/hyperlink" Target="https://statquest.org/video-index/#machine" TargetMode="External"/><Relationship Id="rId6" Type="http://schemas.openxmlformats.org/officeDocument/2006/relationships/hyperlink" Target="https://statquest.org/video-index/#webinars" TargetMode="External"/><Relationship Id="rId7" Type="http://schemas.openxmlformats.org/officeDocument/2006/relationships/hyperlink" Target="https://statquest.org/video-index/#live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917ea7c0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9917ea7c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4d79cfce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a4d79cfce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4d79cfc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4d79cfc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4d79cfce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4d79cfce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4d79cfce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4d79cfc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52e9e709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a52e9e709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2e9e7096_3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2e9e7096_3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52e9e7096_3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a52e9e7096_3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Genomics Core and CCBB (Center for Computational Biology and Bioinformatics)</a:t>
            </a:r>
            <a:endParaRPr/>
          </a:p>
        </p:txBody>
      </p:sp>
      <p:sp>
        <p:nvSpPr>
          <p:cNvPr id="175" name="Google Shape;175;ga52e9e7096_3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52e9e7096_3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a52e9e7096_3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https://statquest.org/video-index/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5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page contains links to playlists and individual videos on </a:t>
            </a:r>
            <a:r>
              <a:rPr lang="en" sz="1450">
                <a:solidFill>
                  <a:srgbClr val="1185D7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Statistics</a:t>
            </a:r>
            <a:r>
              <a:rPr lang="en" sz="145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450">
                <a:solidFill>
                  <a:srgbClr val="1185D7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Statistical Tests</a:t>
            </a:r>
            <a:r>
              <a:rPr lang="en" sz="145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450" u="sng">
                <a:solidFill>
                  <a:srgbClr val="1DA1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r>
              <a:rPr lang="en" sz="145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450">
                <a:solidFill>
                  <a:srgbClr val="1185D7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Webinars</a:t>
            </a:r>
            <a:r>
              <a:rPr lang="en" sz="145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" sz="1450">
                <a:solidFill>
                  <a:srgbClr val="1185D7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Live Streams</a:t>
            </a:r>
            <a:endParaRPr/>
          </a:p>
        </p:txBody>
      </p:sp>
      <p:sp>
        <p:nvSpPr>
          <p:cNvPr id="222" name="Google Shape;222;ga52e9e7096_3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17ea7c2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9917ea7c2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917ea7c0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917ea7c0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917ea7c0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9917ea7c0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917ea7c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917ea7c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917ea7c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917ea7c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17ea7c0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9917ea7c0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917ea7c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917ea7c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917ea7c2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917ea7c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917ea7c2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917ea7c2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4d79cfce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a4d79cfce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420c8b2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420c8b2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420c8b2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420c8b2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420c8b2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420c8b2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>
            <a:off x="0" y="722600"/>
            <a:ext cx="470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13"/>
          <p:cNvSpPr/>
          <p:nvPr/>
        </p:nvSpPr>
        <p:spPr>
          <a:xfrm>
            <a:off x="470400" y="519642"/>
            <a:ext cx="405900" cy="405900"/>
          </a:xfrm>
          <a:prstGeom prst="ellipse">
            <a:avLst/>
          </a:prstGeom>
          <a:solidFill>
            <a:srgbClr val="002C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961900" y="504800"/>
            <a:ext cx="5195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876300" y="1309625"/>
            <a:ext cx="76668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55" name="Google Shape;55;p13"/>
          <p:cNvCxnSpPr/>
          <p:nvPr/>
        </p:nvCxnSpPr>
        <p:spPr>
          <a:xfrm>
            <a:off x="6106225" y="729500"/>
            <a:ext cx="3027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nataraja@scripps.edu" TargetMode="External"/><Relationship Id="rId4" Type="http://schemas.openxmlformats.org/officeDocument/2006/relationships/hyperlink" Target="mailto:ccbb@scripps.edu" TargetMode="External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6.png"/><Relationship Id="rId13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5" Type="http://schemas.openxmlformats.org/officeDocument/2006/relationships/image" Target="../media/image27.png"/><Relationship Id="rId14" Type="http://schemas.openxmlformats.org/officeDocument/2006/relationships/image" Target="../media/image24.png"/><Relationship Id="rId17" Type="http://schemas.openxmlformats.org/officeDocument/2006/relationships/image" Target="../media/image29.png"/><Relationship Id="rId16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38.png"/><Relationship Id="rId7" Type="http://schemas.openxmlformats.org/officeDocument/2006/relationships/image" Target="../media/image25.png"/><Relationship Id="rId8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hyperlink" Target="https://statquest.org/video-index/" TargetMode="External"/><Relationship Id="rId5" Type="http://schemas.openxmlformats.org/officeDocument/2006/relationships/hyperlink" Target="https://nf-co.re/pipelines" TargetMode="External"/><Relationship Id="rId6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jcducom@scripps.edu" TargetMode="External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training.linuxfoundation.org/training/" TargetMode="External"/><Relationship Id="rId4" Type="http://schemas.openxmlformats.org/officeDocument/2006/relationships/hyperlink" Target="https://www.xsede.org/for-users/training" TargetMode="External"/><Relationship Id="rId5" Type="http://schemas.openxmlformats.org/officeDocument/2006/relationships/hyperlink" Target="https://www.computer.org/publications/tech-news/trends/programming-languages-you-should-learn-in-2020" TargetMode="External"/><Relationship Id="rId6" Type="http://schemas.openxmlformats.org/officeDocument/2006/relationships/hyperlink" Target="https://home.cern/news/announcement/computing/online-introductory-lectures-quantum-computing-6-november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5.png"/><Relationship Id="rId5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frontiersin.org/articles/10.3389/fimmu.2020.01635/full" TargetMode="External"/><Relationship Id="rId4" Type="http://schemas.openxmlformats.org/officeDocument/2006/relationships/hyperlink" Target="https://intranet.scripps.edu/education/graduate/courses/videos.html" TargetMode="External"/><Relationship Id="rId5" Type="http://schemas.openxmlformats.org/officeDocument/2006/relationships/hyperlink" Target="https://projectreporter.nih.gov/reporter.cfm" TargetMode="External"/><Relationship Id="rId6" Type="http://schemas.openxmlformats.org/officeDocument/2006/relationships/hyperlink" Target="https://www.rcsb.org/" TargetMode="External"/><Relationship Id="rId7" Type="http://schemas.openxmlformats.org/officeDocument/2006/relationships/hyperlink" Target="https://blast.ncbi.nlm.nih.gov/Blast.cgi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ibiology.org/techniques/next-generation-sequencing/" TargetMode="External"/><Relationship Id="rId4" Type="http://schemas.openxmlformats.org/officeDocument/2006/relationships/hyperlink" Target="https://www.ibiology.org/techniques/next-generation-sequencing/" TargetMode="External"/><Relationship Id="rId5" Type="http://schemas.openxmlformats.org/officeDocument/2006/relationships/hyperlink" Target="https://www.ibiology.org/techniques/next-generation-sequencing/" TargetMode="External"/><Relationship Id="rId6" Type="http://schemas.openxmlformats.org/officeDocument/2006/relationships/hyperlink" Target="https://www.youtube.com/watch?v=7BLS_YY9HeM" TargetMode="External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30909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C12</a:t>
            </a:r>
            <a:r>
              <a:rPr b="1" lang="en"/>
              <a:t>.b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800"/>
              <a:t>Bioinformatics Resources </a:t>
            </a:r>
            <a:br>
              <a:rPr b="1" lang="en" sz="4800"/>
            </a:br>
            <a:r>
              <a:rPr b="1" lang="en" sz="4800"/>
              <a:t>at TSRI</a:t>
            </a:r>
            <a:br>
              <a:rPr b="1" lang="en" sz="4800"/>
            </a:br>
            <a:endParaRPr b="1" sz="4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/>
              <a:t>And approaches to RNA-Seq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667650" y="1893000"/>
            <a:ext cx="37953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Gogce C. Crynen, Ph.D.</a:t>
            </a:r>
            <a:endParaRPr sz="2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Bioinformatics Analyst IV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gcrynen@scripps.edu</a:t>
            </a:r>
            <a:endParaRPr sz="1800">
              <a:solidFill>
                <a:srgbClr val="660000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42080" r="196" t="5784"/>
          <a:stretch/>
        </p:blipFill>
        <p:spPr>
          <a:xfrm>
            <a:off x="4971850" y="592500"/>
            <a:ext cx="3637395" cy="395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575" y="184275"/>
            <a:ext cx="4931100" cy="1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873526" cy="45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" y="2722475"/>
            <a:ext cx="8839197" cy="22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61813"/>
            <a:ext cx="8839198" cy="109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197" cy="141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1775"/>
            <a:ext cx="8839198" cy="1559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63" y="1135258"/>
            <a:ext cx="8777877" cy="354061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4245900" y="1405275"/>
            <a:ext cx="4586400" cy="18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0000"/>
                </a:solidFill>
              </a:rPr>
              <a:t>Padma Natarajan, Ph.D.</a:t>
            </a:r>
            <a:endParaRPr b="1" sz="30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0000"/>
                </a:solidFill>
              </a:rPr>
              <a:t>Bioinformatics Analyst IV</a:t>
            </a:r>
            <a:endParaRPr sz="18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nataraja@scripps.edu</a:t>
            </a:r>
            <a:br>
              <a:rPr lang="en" sz="1800"/>
            </a:b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0000"/>
                </a:solidFill>
              </a:rPr>
              <a:t>CCBB &amp; Genomics Core </a:t>
            </a:r>
            <a:endParaRPr sz="18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ccbb@scripps.edu</a:t>
            </a:r>
            <a:endParaRPr b="1" sz="1800">
              <a:solidFill>
                <a:srgbClr val="660000"/>
              </a:solidFill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5">
            <a:alphaModFix/>
          </a:blip>
          <a:srcRect b="0" l="4918" r="27238" t="24092"/>
          <a:stretch/>
        </p:blipFill>
        <p:spPr>
          <a:xfrm>
            <a:off x="567725" y="619575"/>
            <a:ext cx="3451200" cy="39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/>
        </p:nvSpPr>
        <p:spPr>
          <a:xfrm>
            <a:off x="246825" y="802875"/>
            <a:ext cx="43251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Ph.D (Small Molecule Crystallography)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Postdoc (Protein/Virus Structure Determination using X-ray Crystallogr. and Cryo-EM; VIPERdb)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Staff Scientist (Protein Structures, Visualization, Functional Annotation of Domains of Unknown Function) 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Staff Scientist &amp; Bioinformatician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(NGS Data Analysis)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296625" y="159850"/>
            <a:ext cx="2518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My Background: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0" y="1480122"/>
            <a:ext cx="1736686" cy="40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02873"/>
            <a:ext cx="2210748" cy="40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7" y="1962483"/>
            <a:ext cx="2359628" cy="35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4719" y="2792805"/>
            <a:ext cx="2374182" cy="35361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7" y="3771993"/>
            <a:ext cx="2359628" cy="35361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003" y="3310966"/>
            <a:ext cx="1333113" cy="1333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9"/>
          <p:cNvCxnSpPr/>
          <p:nvPr/>
        </p:nvCxnSpPr>
        <p:spPr>
          <a:xfrm>
            <a:off x="5746873" y="3959084"/>
            <a:ext cx="92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4">
            <a:alphaModFix/>
          </a:blip>
          <a:srcRect b="53370" l="33869" r="40350" t="29574"/>
          <a:stretch/>
        </p:blipFill>
        <p:spPr>
          <a:xfrm>
            <a:off x="979267" y="2090969"/>
            <a:ext cx="768568" cy="508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715037" y="2599400"/>
            <a:ext cx="1374000" cy="45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Genomics Core</a:t>
            </a:r>
            <a:endParaRPr b="1" sz="1100"/>
          </a:p>
        </p:txBody>
      </p:sp>
      <p:grpSp>
        <p:nvGrpSpPr>
          <p:cNvPr id="181" name="Google Shape;181;p29"/>
          <p:cNvGrpSpPr/>
          <p:nvPr/>
        </p:nvGrpSpPr>
        <p:grpSpPr>
          <a:xfrm>
            <a:off x="6950700" y="315226"/>
            <a:ext cx="1711800" cy="1016949"/>
            <a:chOff x="7337575" y="2877653"/>
            <a:chExt cx="2282400" cy="1355932"/>
          </a:xfrm>
        </p:grpSpPr>
        <p:pic>
          <p:nvPicPr>
            <p:cNvPr id="182" name="Google Shape;182;p29"/>
            <p:cNvPicPr preferRelativeResize="0"/>
            <p:nvPr/>
          </p:nvPicPr>
          <p:blipFill rotWithShape="1">
            <a:blip r:embed="rId4">
              <a:alphaModFix/>
            </a:blip>
            <a:srcRect b="53370" l="33869" r="40350" t="29574"/>
            <a:stretch/>
          </p:blipFill>
          <p:spPr>
            <a:xfrm>
              <a:off x="7724933" y="2877653"/>
              <a:ext cx="1024759" cy="677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9"/>
            <p:cNvSpPr txBox="1"/>
            <p:nvPr/>
          </p:nvSpPr>
          <p:spPr>
            <a:xfrm>
              <a:off x="7337575" y="3555585"/>
              <a:ext cx="2282400" cy="678000"/>
            </a:xfrm>
            <a:prstGeom prst="rect">
              <a:avLst/>
            </a:prstGeom>
            <a:solidFill>
              <a:srgbClr val="C4E0B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Bioinformatics Core: </a:t>
              </a:r>
              <a:endParaRPr b="1"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CCBB</a:t>
              </a:r>
              <a:endParaRPr b="1" sz="1100"/>
            </a:p>
          </p:txBody>
        </p:sp>
      </p:grpSp>
      <p:cxnSp>
        <p:nvCxnSpPr>
          <p:cNvPr id="184" name="Google Shape;184;p29"/>
          <p:cNvCxnSpPr/>
          <p:nvPr/>
        </p:nvCxnSpPr>
        <p:spPr>
          <a:xfrm flipH="1" rot="10800000">
            <a:off x="2172500" y="4081020"/>
            <a:ext cx="1624800" cy="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85" name="Google Shape;185;p29"/>
          <p:cNvGrpSpPr/>
          <p:nvPr/>
        </p:nvGrpSpPr>
        <p:grpSpPr>
          <a:xfrm>
            <a:off x="3674150" y="3656530"/>
            <a:ext cx="1931625" cy="1401800"/>
            <a:chOff x="5489381" y="4529764"/>
            <a:chExt cx="2575500" cy="1753346"/>
          </a:xfrm>
        </p:grpSpPr>
        <p:pic>
          <p:nvPicPr>
            <p:cNvPr id="186" name="Google Shape;186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90673" y="4529764"/>
              <a:ext cx="1967235" cy="1420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9"/>
            <p:cNvSpPr txBox="1"/>
            <p:nvPr/>
          </p:nvSpPr>
          <p:spPr>
            <a:xfrm>
              <a:off x="5489381" y="5913810"/>
              <a:ext cx="257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Linux Cluster / Free</a:t>
              </a: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9"/>
          <p:cNvSpPr txBox="1"/>
          <p:nvPr/>
        </p:nvSpPr>
        <p:spPr>
          <a:xfrm>
            <a:off x="6705000" y="4520383"/>
            <a:ext cx="1374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Pipelines</a:t>
            </a:r>
            <a:endParaRPr sz="1100"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6">
            <a:alphaModFix/>
          </a:blip>
          <a:srcRect b="53370" l="33869" r="40350" t="29574"/>
          <a:stretch/>
        </p:blipFill>
        <p:spPr>
          <a:xfrm>
            <a:off x="8357618" y="2887413"/>
            <a:ext cx="768568" cy="508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7">
            <a:alphaModFix/>
          </a:blip>
          <a:srcRect b="53370" l="33869" r="40350" t="29574"/>
          <a:stretch/>
        </p:blipFill>
        <p:spPr>
          <a:xfrm>
            <a:off x="8381487" y="4208251"/>
            <a:ext cx="768568" cy="50843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8067986" y="3464626"/>
            <a:ext cx="697800" cy="298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/>
          <p:cNvSpPr/>
          <p:nvPr/>
        </p:nvSpPr>
        <p:spPr>
          <a:xfrm rot="5400000">
            <a:off x="8337200" y="3620383"/>
            <a:ext cx="264000" cy="802200"/>
          </a:xfrm>
          <a:prstGeom prst="bentArrow">
            <a:avLst>
              <a:gd fmla="val 25000" name="adj1"/>
              <a:gd fmla="val 21590" name="adj2"/>
              <a:gd fmla="val 50000" name="adj3"/>
              <a:gd fmla="val 0" name="adj4"/>
            </a:avLst>
          </a:prstGeom>
          <a:solidFill>
            <a:schemeClr val="dk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8386550" y="2546475"/>
            <a:ext cx="697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</a:t>
            </a:r>
            <a:endParaRPr b="1" sz="1100"/>
          </a:p>
        </p:txBody>
      </p:sp>
      <p:sp>
        <p:nvSpPr>
          <p:cNvPr id="194" name="Google Shape;194;p29"/>
          <p:cNvSpPr txBox="1"/>
          <p:nvPr/>
        </p:nvSpPr>
        <p:spPr>
          <a:xfrm>
            <a:off x="8386550" y="4712375"/>
            <a:ext cx="69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</a:t>
            </a:r>
            <a:endParaRPr b="1" sz="1100"/>
          </a:p>
        </p:txBody>
      </p:sp>
      <p:grpSp>
        <p:nvGrpSpPr>
          <p:cNvPr id="195" name="Google Shape;195;p29"/>
          <p:cNvGrpSpPr/>
          <p:nvPr/>
        </p:nvGrpSpPr>
        <p:grpSpPr>
          <a:xfrm>
            <a:off x="3833192" y="1585632"/>
            <a:ext cx="2080583" cy="1441163"/>
            <a:chOff x="5964573" y="801501"/>
            <a:chExt cx="2774110" cy="1921551"/>
          </a:xfrm>
        </p:grpSpPr>
        <p:pic>
          <p:nvPicPr>
            <p:cNvPr id="196" name="Google Shape;196;p29"/>
            <p:cNvPicPr preferRelativeResize="0"/>
            <p:nvPr/>
          </p:nvPicPr>
          <p:blipFill rotWithShape="1">
            <a:blip r:embed="rId8">
              <a:alphaModFix/>
            </a:blip>
            <a:srcRect b="55148" l="43575" r="43510" t="24409"/>
            <a:stretch/>
          </p:blipFill>
          <p:spPr>
            <a:xfrm>
              <a:off x="5964573" y="801501"/>
              <a:ext cx="1760564" cy="1921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9"/>
            <p:cNvSpPr txBox="1"/>
            <p:nvPr/>
          </p:nvSpPr>
          <p:spPr>
            <a:xfrm>
              <a:off x="6492425" y="1752475"/>
              <a:ext cx="715200" cy="400200"/>
            </a:xfrm>
            <a:prstGeom prst="rect">
              <a:avLst/>
            </a:prstGeom>
            <a:solidFill>
              <a:srgbClr val="BFBFB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LIMS</a:t>
              </a:r>
              <a:endParaRPr b="1" sz="1100"/>
            </a:p>
          </p:txBody>
        </p:sp>
        <p:sp>
          <p:nvSpPr>
            <p:cNvPr id="198" name="Google Shape;198;p29"/>
            <p:cNvSpPr txBox="1"/>
            <p:nvPr/>
          </p:nvSpPr>
          <p:spPr>
            <a:xfrm>
              <a:off x="7375483" y="1563658"/>
              <a:ext cx="1363200" cy="6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39700" lvl="0" marL="127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•"/>
              </a:pP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Runs</a:t>
              </a:r>
              <a:endParaRPr b="1" sz="1300"/>
            </a:p>
            <a:p>
              <a:pPr indent="-139700" lvl="0" marL="127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•"/>
              </a:pP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Projects</a:t>
              </a:r>
              <a:endParaRPr b="1" sz="1300"/>
            </a:p>
          </p:txBody>
        </p:sp>
      </p:grpSp>
      <p:cxnSp>
        <p:nvCxnSpPr>
          <p:cNvPr id="199" name="Google Shape;199;p29"/>
          <p:cNvCxnSpPr/>
          <p:nvPr/>
        </p:nvCxnSpPr>
        <p:spPr>
          <a:xfrm flipH="1">
            <a:off x="5632556" y="938513"/>
            <a:ext cx="1022400" cy="25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00" name="Google Shape;200;p29"/>
          <p:cNvGrpSpPr/>
          <p:nvPr/>
        </p:nvGrpSpPr>
        <p:grpSpPr>
          <a:xfrm>
            <a:off x="3845425" y="460038"/>
            <a:ext cx="1491300" cy="924262"/>
            <a:chOff x="3391508" y="1805859"/>
            <a:chExt cx="1988400" cy="1232349"/>
          </a:xfrm>
        </p:grpSpPr>
        <p:sp>
          <p:nvSpPr>
            <p:cNvPr id="201" name="Google Shape;201;p29"/>
            <p:cNvSpPr txBox="1"/>
            <p:nvPr/>
          </p:nvSpPr>
          <p:spPr>
            <a:xfrm>
              <a:off x="3391508" y="2576508"/>
              <a:ext cx="198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</a:t>
              </a: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Metadata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2" name="Google Shape;202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53221" y="1805859"/>
              <a:ext cx="832200" cy="83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29"/>
          <p:cNvSpPr/>
          <p:nvPr/>
        </p:nvSpPr>
        <p:spPr>
          <a:xfrm>
            <a:off x="4485023" y="3026800"/>
            <a:ext cx="153900" cy="604800"/>
          </a:xfrm>
          <a:prstGeom prst="upDownArrow">
            <a:avLst>
              <a:gd fmla="val 50000" name="adj1"/>
              <a:gd fmla="val 173579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29"/>
          <p:cNvCxnSpPr/>
          <p:nvPr/>
        </p:nvCxnSpPr>
        <p:spPr>
          <a:xfrm>
            <a:off x="4539150" y="1328419"/>
            <a:ext cx="0" cy="390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05" name="Google Shape;205;p29"/>
          <p:cNvGrpSpPr/>
          <p:nvPr/>
        </p:nvGrpSpPr>
        <p:grpSpPr>
          <a:xfrm>
            <a:off x="453275" y="3536991"/>
            <a:ext cx="2012651" cy="1476371"/>
            <a:chOff x="604366" y="4715988"/>
            <a:chExt cx="2683535" cy="1968495"/>
          </a:xfrm>
        </p:grpSpPr>
        <p:sp>
          <p:nvSpPr>
            <p:cNvPr id="206" name="Google Shape;206;p29"/>
            <p:cNvSpPr txBox="1"/>
            <p:nvPr/>
          </p:nvSpPr>
          <p:spPr>
            <a:xfrm>
              <a:off x="1815569" y="5699867"/>
              <a:ext cx="106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NextSeq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 txBox="1"/>
            <p:nvPr/>
          </p:nvSpPr>
          <p:spPr>
            <a:xfrm>
              <a:off x="868798" y="5687533"/>
              <a:ext cx="83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MiSeq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8" name="Google Shape;208;p29"/>
            <p:cNvPicPr preferRelativeResize="0"/>
            <p:nvPr/>
          </p:nvPicPr>
          <p:blipFill rotWithShape="1">
            <a:blip r:embed="rId10">
              <a:alphaModFix/>
            </a:blip>
            <a:srcRect b="0" l="28339" r="28235" t="0"/>
            <a:stretch/>
          </p:blipFill>
          <p:spPr>
            <a:xfrm>
              <a:off x="919419" y="4792188"/>
              <a:ext cx="813461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9"/>
            <p:cNvPicPr preferRelativeResize="0"/>
            <p:nvPr/>
          </p:nvPicPr>
          <p:blipFill rotWithShape="1">
            <a:blip r:embed="rId11">
              <a:alphaModFix/>
            </a:blip>
            <a:srcRect b="0" l="25489" r="25064" t="0"/>
            <a:stretch/>
          </p:blipFill>
          <p:spPr>
            <a:xfrm>
              <a:off x="1833656" y="4715988"/>
              <a:ext cx="926274" cy="97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50929" y="6190413"/>
              <a:ext cx="644371" cy="491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4366" y="6196847"/>
              <a:ext cx="425547" cy="425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716316" y="6268481"/>
              <a:ext cx="416002" cy="416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9"/>
            <p:cNvPicPr preferRelativeResize="0"/>
            <p:nvPr/>
          </p:nvPicPr>
          <p:blipFill rotWithShape="1">
            <a:blip r:embed="rId15">
              <a:alphaModFix/>
            </a:blip>
            <a:srcRect b="54448" l="71326" r="18119" t="26408"/>
            <a:stretch/>
          </p:blipFill>
          <p:spPr>
            <a:xfrm>
              <a:off x="2153100" y="6206950"/>
              <a:ext cx="583193" cy="46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9"/>
            <p:cNvPicPr preferRelativeResize="0"/>
            <p:nvPr/>
          </p:nvPicPr>
          <p:blipFill rotWithShape="1">
            <a:blip r:embed="rId16">
              <a:alphaModFix/>
            </a:blip>
            <a:srcRect b="36103" l="32308" r="35560" t="32194"/>
            <a:stretch/>
          </p:blipFill>
          <p:spPr>
            <a:xfrm>
              <a:off x="2736300" y="6197575"/>
              <a:ext cx="551601" cy="461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" name="Google Shape;215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17750" y="563024"/>
            <a:ext cx="768550" cy="78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>
            <a:off x="1286604" y="1412341"/>
            <a:ext cx="153900" cy="7830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142625" y="22125"/>
            <a:ext cx="2518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Overview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218" name="Google Shape;218;p29"/>
          <p:cNvCxnSpPr/>
          <p:nvPr/>
        </p:nvCxnSpPr>
        <p:spPr>
          <a:xfrm flipH="1" rot="10800000">
            <a:off x="2172938" y="947820"/>
            <a:ext cx="1624800" cy="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/>
        </p:nvSpPr>
        <p:spPr>
          <a:xfrm>
            <a:off x="372825" y="20950"/>
            <a:ext cx="2518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Activities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225" name="Google Shape;225;p30"/>
          <p:cNvGrpSpPr/>
          <p:nvPr/>
        </p:nvGrpSpPr>
        <p:grpSpPr>
          <a:xfrm>
            <a:off x="2319650" y="312725"/>
            <a:ext cx="4808675" cy="3260949"/>
            <a:chOff x="1024250" y="1303325"/>
            <a:chExt cx="4808675" cy="3260949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3457825" y="1419676"/>
              <a:ext cx="2375100" cy="2993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Calibri"/>
                  <a:ea typeface="Calibri"/>
                  <a:cs typeface="Calibri"/>
                  <a:sym typeface="Calibri"/>
                </a:rPr>
                <a:t>Analyses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RNASeq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Single Cell RNASeq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ChIPSeq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Metagenomics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smallRNASeq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Variant calling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Char char="•"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Functional Analysis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-------------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Char char="•"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GEO submissions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1026150" y="3040574"/>
              <a:ext cx="2375100" cy="1523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Custom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Specific to lab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Internal projects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Work for a grant</a:t>
              </a:r>
              <a:endParaRPr/>
            </a:p>
            <a:p>
              <a:pPr indent="-1714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0"/>
            <p:cNvSpPr txBox="1"/>
            <p:nvPr/>
          </p:nvSpPr>
          <p:spPr>
            <a:xfrm>
              <a:off x="1024250" y="1303325"/>
              <a:ext cx="2375100" cy="1676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storage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NextSeq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MiSeq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Novaseq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Nanopore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30"/>
          <p:cNvSpPr txBox="1"/>
          <p:nvPr/>
        </p:nvSpPr>
        <p:spPr>
          <a:xfrm>
            <a:off x="372825" y="4384100"/>
            <a:ext cx="2518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Resources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230" name="Google Shape;230;p30"/>
          <p:cNvGrpSpPr/>
          <p:nvPr/>
        </p:nvGrpSpPr>
        <p:grpSpPr>
          <a:xfrm>
            <a:off x="2406825" y="4188263"/>
            <a:ext cx="3380250" cy="932575"/>
            <a:chOff x="4687100" y="3914275"/>
            <a:chExt cx="3380250" cy="932575"/>
          </a:xfrm>
        </p:grpSpPr>
        <p:pic>
          <p:nvPicPr>
            <p:cNvPr id="231" name="Google Shape;23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7100" y="3914275"/>
              <a:ext cx="3380250" cy="56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0"/>
            <p:cNvSpPr txBox="1"/>
            <p:nvPr/>
          </p:nvSpPr>
          <p:spPr>
            <a:xfrm>
              <a:off x="4991900" y="4462250"/>
              <a:ext cx="28221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hlink"/>
                  </a:solidFill>
                  <a:hlinkClick r:id="rId4"/>
                </a:rPr>
                <a:t>https://statquest.org/video-index/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6203275" y="4705616"/>
            <a:ext cx="217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https://nf-co.re/pipelines</a:t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3475" y="4111162"/>
            <a:ext cx="2518800" cy="65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3453575" y="1730550"/>
            <a:ext cx="53658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0000"/>
                </a:solidFill>
              </a:rPr>
              <a:t>Jean-Christophe Ducom</a:t>
            </a:r>
            <a:r>
              <a:rPr lang="en" sz="2800">
                <a:solidFill>
                  <a:srgbClr val="660000"/>
                </a:solidFill>
              </a:rPr>
              <a:t>, Ph.D.</a:t>
            </a:r>
            <a:endParaRPr sz="28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660000"/>
                </a:solidFill>
              </a:rPr>
            </a:br>
            <a:br>
              <a:rPr lang="en" sz="1800">
                <a:solidFill>
                  <a:srgbClr val="660000"/>
                </a:solidFill>
              </a:rPr>
            </a:br>
            <a:r>
              <a:rPr lang="en" sz="1800">
                <a:solidFill>
                  <a:srgbClr val="660000"/>
                </a:solidFill>
              </a:rPr>
              <a:t>HPC Director</a:t>
            </a:r>
            <a:endParaRPr sz="18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jcducom@scripps.edu</a:t>
            </a:r>
            <a:endParaRPr sz="18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0000"/>
              </a:solidFill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50" y="585050"/>
            <a:ext cx="2937724" cy="395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ctr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Education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Ph.D. in Theoretical </a:t>
            </a:r>
            <a:r>
              <a:rPr lang="en" sz="1800"/>
              <a:t>Physics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Postdocs Georgetown University /University of Rochester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Co-founder of MegaLinux company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SCF at University of Notre Dame, IN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(BoB cluster #457, 200GFlops, 2002)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HPC at Scripps Research Institute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750" y="197150"/>
            <a:ext cx="1389450" cy="13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7055700" y="1514850"/>
            <a:ext cx="18828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photographer: Tom Trower, 1993</a:t>
            </a:r>
            <a:endParaRPr sz="900"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450" y="3417450"/>
            <a:ext cx="1939549" cy="14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480" y="3451102"/>
            <a:ext cx="1091018" cy="14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778525" y="2309925"/>
            <a:ext cx="48657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660000"/>
                </a:solidFill>
              </a:rPr>
              <a:t>Charles Daniel Murin, Ph.D.</a:t>
            </a:r>
            <a:endParaRPr sz="28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" sz="1800">
                <a:solidFill>
                  <a:srgbClr val="660000"/>
                </a:solidFill>
              </a:rPr>
            </a:br>
            <a:br>
              <a:rPr lang="en" sz="1800">
                <a:solidFill>
                  <a:srgbClr val="660000"/>
                </a:solidFill>
              </a:rPr>
            </a:br>
            <a:br>
              <a:rPr lang="en" sz="1800">
                <a:solidFill>
                  <a:srgbClr val="660000"/>
                </a:solidFill>
              </a:rPr>
            </a:br>
            <a:r>
              <a:rPr lang="en" sz="1800">
                <a:solidFill>
                  <a:srgbClr val="660000"/>
                </a:solidFill>
              </a:rPr>
              <a:t>Senior Postdoctoral Associate</a:t>
            </a:r>
            <a:endParaRPr sz="18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rgbClr val="660000"/>
                </a:solidFill>
              </a:rPr>
              <a:t>Ward Lab Scripps CA</a:t>
            </a:r>
            <a:endParaRPr sz="18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0000"/>
                </a:solidFill>
              </a:rPr>
              <a:t>cmurin@scripps.edu</a:t>
            </a:r>
            <a:endParaRPr sz="1800"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>
              <a:solidFill>
                <a:srgbClr val="660000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10646" r="11809" t="0"/>
          <a:stretch/>
        </p:blipFill>
        <p:spPr>
          <a:xfrm>
            <a:off x="667950" y="715000"/>
            <a:ext cx="2921324" cy="371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ctr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Activities</a:t>
            </a:r>
            <a:endParaRPr sz="1500"/>
          </a:p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150" y="2398475"/>
            <a:ext cx="4958405" cy="26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263900" y="677375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Day-to-day HPC operations </a:t>
            </a:r>
            <a:r>
              <a:rPr lang="en" sz="1500"/>
              <a:t>(</a:t>
            </a:r>
            <a:r>
              <a:rPr lang="en"/>
              <a:t>security, optimizations,equipment maintenance</a:t>
            </a:r>
            <a:r>
              <a:rPr lang="en" sz="1500"/>
              <a:t>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263900" y="1280650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Computational </a:t>
            </a:r>
            <a:r>
              <a:rPr lang="en" sz="1800"/>
              <a:t>Scientific support</a:t>
            </a:r>
            <a:endParaRPr sz="1800"/>
          </a:p>
        </p:txBody>
      </p:sp>
      <p:sp>
        <p:nvSpPr>
          <p:cNvPr id="262" name="Google Shape;262;p33"/>
          <p:cNvSpPr txBox="1"/>
          <p:nvPr/>
        </p:nvSpPr>
        <p:spPr>
          <a:xfrm>
            <a:off x="263900" y="1869938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Develop HPC vision for Scripps Research Institute</a:t>
            </a:r>
            <a:endParaRPr sz="1800"/>
          </a:p>
        </p:txBody>
      </p:sp>
      <p:sp>
        <p:nvSpPr>
          <p:cNvPr id="263" name="Google Shape;263;p33"/>
          <p:cNvSpPr txBox="1"/>
          <p:nvPr/>
        </p:nvSpPr>
        <p:spPr>
          <a:xfrm>
            <a:off x="252675" y="2521850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management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531500" y="811025"/>
            <a:ext cx="73470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https://training.linuxfoundation.org/training/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https://www.xsede.org/for-users/training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AWS, GCP, Azure online </a:t>
            </a:r>
            <a:r>
              <a:rPr lang="en" sz="1800"/>
              <a:t>documentation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https://www.computer.org/publications/tech-news/trends/programming-languages-you-should-learn-in-2020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https://home.cern/news/announcement/computing/online-introductory-lectures-quantum-computing-6-november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0" name="Google Shape;270;p34"/>
          <p:cNvSpPr txBox="1"/>
          <p:nvPr>
            <p:ph type="ctr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Resources </a:t>
            </a:r>
            <a:endParaRPr b="1"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5"/>
          <p:cNvSpPr txBox="1"/>
          <p:nvPr>
            <p:ph type="ctrTitle"/>
          </p:nvPr>
        </p:nvSpPr>
        <p:spPr>
          <a:xfrm>
            <a:off x="363183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60 min Open Q&amp;A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B.S. in Chemistry/Biochemistry from The University of Southern </a:t>
            </a:r>
            <a:r>
              <a:rPr lang="en" sz="1800"/>
              <a:t>Mississippi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Ph.D. in Biophysics from The Scripps Research Institute (cryo-EM)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Currently a 5th year postdoc in the lab of Dr. Andrew Ward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Course Director/Lecturer for Technologies Across Scale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unders' Day 2010 | The University of Southern Mississippi | Southern  mississippi, The university of southern mississippi, Hattiesburg mississippi"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373" y="946475"/>
            <a:ext cx="1829502" cy="137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Southern Mississippi - Wikipedia"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673" y="1034775"/>
            <a:ext cx="1186675" cy="119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cripps Research Institute"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4900" y="1476588"/>
            <a:ext cx="2559125" cy="31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My relationship with bioinformatics at Scripps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8893" l="0" r="0" t="20991"/>
          <a:stretch/>
        </p:blipFill>
        <p:spPr>
          <a:xfrm>
            <a:off x="733175" y="548500"/>
            <a:ext cx="7499796" cy="450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R</a:t>
            </a:r>
            <a:r>
              <a:rPr b="1" lang="en" sz="2400"/>
              <a:t>esources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recent review on antibody geometry and NK cell ADCC I wrote: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https://www.frontiersin.org/articles/10.3389/fimmu.2020.01635/full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TAS Course videos (you may need to request access to Dropbox):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https://intranet.scripps.edu/education/graduate/courses/videos.html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NIH Awarded Grant search (who has money to fund what):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https://projectreporter.nih.gov/reporter.cfm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Protein Data Bank (unified source for all things structural biology):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https://www.rcsb.org/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BLAST (search for protein and nucleotide sequences):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https://blast.ncbi.nlm.nih.gov/Blast.cgi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11870" l="36289" r="16781" t="4004"/>
          <a:stretch/>
        </p:blipFill>
        <p:spPr>
          <a:xfrm>
            <a:off x="5428650" y="704913"/>
            <a:ext cx="3124454" cy="373367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type="title"/>
          </p:nvPr>
        </p:nvSpPr>
        <p:spPr>
          <a:xfrm>
            <a:off x="444875" y="2457175"/>
            <a:ext cx="48657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5B0F00"/>
                </a:solidFill>
              </a:rPr>
              <a:t>Pabalu Karunadharma, Ph.D.</a:t>
            </a:r>
            <a:br>
              <a:rPr lang="en" sz="1800">
                <a:solidFill>
                  <a:srgbClr val="660000"/>
                </a:solidFill>
              </a:rPr>
            </a:br>
            <a:br>
              <a:rPr lang="en" sz="1800">
                <a:solidFill>
                  <a:srgbClr val="660000"/>
                </a:solidFill>
              </a:rPr>
            </a:br>
            <a:br>
              <a:rPr lang="en" sz="1800">
                <a:solidFill>
                  <a:srgbClr val="660000"/>
                </a:solidFill>
              </a:rPr>
            </a:br>
            <a:r>
              <a:rPr lang="en" sz="1800">
                <a:solidFill>
                  <a:srgbClr val="5B0F00"/>
                </a:solidFill>
              </a:rPr>
              <a:t>Scientific Director, Genomics Core</a:t>
            </a:r>
            <a:endParaRPr sz="1800">
              <a:solidFill>
                <a:srgbClr val="5B0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B0F00"/>
                </a:solidFill>
              </a:rPr>
              <a:t>pkarunad@scripps.edu</a:t>
            </a:r>
            <a:endParaRPr sz="1800">
              <a:solidFill>
                <a:srgbClr val="5B0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B0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37350" y="343975"/>
            <a:ext cx="8469300" cy="28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17145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• B.A. Biology with emphasis in Biochemistry and Biotechnology -Minnesota State University Moorhead (MSUM)</a:t>
            </a:r>
            <a:endParaRPr sz="1900">
              <a:solidFill>
                <a:schemeClr val="dk1"/>
              </a:solidFill>
            </a:endParaRPr>
          </a:p>
          <a:p>
            <a:pPr indent="-17145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• Ph.D. Biochemistry, Molecular Biology, and Biophysics (University of Minnesota) </a:t>
            </a:r>
            <a:endParaRPr sz="1900">
              <a:solidFill>
                <a:schemeClr val="dk1"/>
              </a:solidFill>
            </a:endParaRPr>
          </a:p>
          <a:p>
            <a:pPr indent="-17145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• Post-doctoral studies: University of Washington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chemeClr val="dk1"/>
                </a:solidFill>
              </a:rPr>
              <a:t>Investigating Aging and disease mechanisms through global proteomics and transcriptomics </a:t>
            </a:r>
            <a:endParaRPr i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797025"/>
            <a:ext cx="2109125" cy="13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97013"/>
            <a:ext cx="4129375" cy="8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197300" y="127250"/>
            <a:ext cx="4664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Education</a:t>
            </a:r>
            <a:endParaRPr b="1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75" y="161350"/>
            <a:ext cx="8438449" cy="47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151125" y="2473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Resources</a:t>
            </a:r>
            <a:r>
              <a:rPr b="1" lang="en" sz="2000"/>
              <a:t>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700"/>
              <a:t>An overview of Next-Generation sequencing and instrumentation</a:t>
            </a:r>
            <a:br>
              <a:rPr lang="en" sz="17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https://www.ibiology.org/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techniques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/next-generation-sequencing/</a:t>
            </a:r>
            <a:br>
              <a:rPr lang="en" sz="1600"/>
            </a:br>
            <a:endParaRPr sz="16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600"/>
              <a:t>Introduction to RNA-seq and best practices from Iown institute of Human Genetics</a:t>
            </a:r>
            <a:br>
              <a:rPr lang="en" sz="1600"/>
            </a:br>
            <a:r>
              <a:rPr lang="en" sz="1700" u="sng">
                <a:solidFill>
                  <a:schemeClr val="hlink"/>
                </a:solidFill>
                <a:hlinkClick r:id="rId6"/>
              </a:rPr>
              <a:t>https://www.youtube.com/watch?v=7BLS_YY9HeM</a:t>
            </a:r>
            <a:endParaRPr sz="1700"/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000"/>
          </a:p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1225400" y="80625"/>
            <a:ext cx="61995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Genomics Core RNA-seq workflow</a:t>
            </a:r>
            <a:endParaRPr b="1" sz="20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70835"/>
            <a:ext cx="9144000" cy="1712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504300" y="1960325"/>
            <a:ext cx="1689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- </a:t>
            </a:r>
            <a:r>
              <a:rPr i="1" lang="en" sz="1000"/>
              <a:t>2-3 Cell lines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- 3-4 Primary cells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- 4-5 Tissues</a:t>
            </a:r>
            <a:endParaRPr i="1" sz="1000"/>
          </a:p>
        </p:txBody>
      </p:sp>
      <p:sp>
        <p:nvSpPr>
          <p:cNvPr id="122" name="Google Shape;122;p22"/>
          <p:cNvSpPr txBox="1"/>
          <p:nvPr/>
        </p:nvSpPr>
        <p:spPr>
          <a:xfrm>
            <a:off x="4821925" y="1689125"/>
            <a:ext cx="24345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- 20-25M reads RNAseq for DEG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- 10M reads small RNAseq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- 50M reads ribosome profiling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- 100M reads alternative splicing</a:t>
            </a:r>
            <a:endParaRPr i="1" sz="1000"/>
          </a:p>
        </p:txBody>
      </p:sp>
      <p:sp>
        <p:nvSpPr>
          <p:cNvPr id="123" name="Google Shape;123;p22"/>
          <p:cNvSpPr txBox="1"/>
          <p:nvPr/>
        </p:nvSpPr>
        <p:spPr>
          <a:xfrm>
            <a:off x="115975" y="2516300"/>
            <a:ext cx="3484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DEG = differential expression of genes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